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6" r:id="rId1"/>
  </p:sldMasterIdLst>
  <p:notesMasterIdLst>
    <p:notesMasterId r:id="rId11"/>
  </p:notesMasterIdLst>
  <p:sldIdLst>
    <p:sldId id="256" r:id="rId2"/>
    <p:sldId id="257" r:id="rId3"/>
    <p:sldId id="258" r:id="rId4"/>
    <p:sldId id="259" r:id="rId5"/>
    <p:sldId id="264"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26" autoAdjust="0"/>
    <p:restoredTop sz="84667" autoAdjust="0"/>
  </p:normalViewPr>
  <p:slideViewPr>
    <p:cSldViewPr snapToGrid="0">
      <p:cViewPr>
        <p:scale>
          <a:sx n="96" d="100"/>
          <a:sy n="96" d="100"/>
        </p:scale>
        <p:origin x="48" y="-7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50AC30-7738-41FB-AC37-86F98C3F8E1E}" type="datetimeFigureOut">
              <a:rPr lang="en-GB" smtClean="0"/>
              <a:pPr/>
              <a:t>31/05/2021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AD72FF-7A91-408C-B490-23A9C1F924C8}" type="slidenum">
              <a:rPr lang="en-GB" smtClean="0"/>
              <a:pPr/>
              <a:t>‹#›</a:t>
            </a:fld>
            <a:endParaRPr lang="en-GB"/>
          </a:p>
        </p:txBody>
      </p:sp>
    </p:spTree>
    <p:extLst>
      <p:ext uri="{BB962C8B-B14F-4D97-AF65-F5344CB8AC3E}">
        <p14:creationId xmlns:p14="http://schemas.microsoft.com/office/powerpoint/2010/main" xmlns="" val="456164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Titration is essential in determining the concentration of substances, especially the known ones. There are different types of titration including acid-base titration and back titration that help in determining the concentration of substances. </a:t>
            </a:r>
            <a:r>
              <a:rPr lang="en-GB" dirty="0" err="1"/>
              <a:t>Kiani</a:t>
            </a:r>
            <a:r>
              <a:rPr lang="en-GB" dirty="0"/>
              <a:t> (2018) mentioned that acid-base titration is an experimental method of determining the unknown concentration of an acid or a base of a known concentration. With the knowledge on acid-base titration, a person is capable of applying the knowledge in different sectors, especially those that deal with chemicals.</a:t>
            </a:r>
          </a:p>
          <a:p>
            <a:endParaRPr lang="en-GB" dirty="0"/>
          </a:p>
        </p:txBody>
      </p:sp>
      <p:sp>
        <p:nvSpPr>
          <p:cNvPr id="4" name="Slide Number Placeholder 3"/>
          <p:cNvSpPr>
            <a:spLocks noGrp="1"/>
          </p:cNvSpPr>
          <p:nvPr>
            <p:ph type="sldNum" sz="quarter" idx="5"/>
          </p:nvPr>
        </p:nvSpPr>
        <p:spPr/>
        <p:txBody>
          <a:bodyPr/>
          <a:lstStyle/>
          <a:p>
            <a:fld id="{FFAD72FF-7A91-408C-B490-23A9C1F924C8}" type="slidenum">
              <a:rPr lang="en-GB" smtClean="0"/>
              <a:pPr/>
              <a:t>2</a:t>
            </a:fld>
            <a:endParaRPr lang="en-GB"/>
          </a:p>
        </p:txBody>
      </p:sp>
    </p:spTree>
    <p:extLst>
      <p:ext uri="{BB962C8B-B14F-4D97-AF65-F5344CB8AC3E}">
        <p14:creationId xmlns:p14="http://schemas.microsoft.com/office/powerpoint/2010/main" xmlns="" val="845822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Scientists use the knowledge on acid-base titration in calculating the pH substances with the aid of an indicator. There are many industries that apply the knowledge on acid-base titration. For example, in water purification plants, titration is applied in identifying the presence of contaminants like heavy metals (Pierre, 2019). The food industries need to confirm if the food they are offering to their consumers is of high quality and acid-base titration helps in that. With acid-base titration, the equivalent points and determined this is a neutral point since the reactants have equal volumes (Pierre, 2019).</a:t>
            </a:r>
          </a:p>
          <a:p>
            <a:endParaRPr lang="en-GB" dirty="0"/>
          </a:p>
        </p:txBody>
      </p:sp>
      <p:sp>
        <p:nvSpPr>
          <p:cNvPr id="4" name="Slide Number Placeholder 3"/>
          <p:cNvSpPr>
            <a:spLocks noGrp="1"/>
          </p:cNvSpPr>
          <p:nvPr>
            <p:ph type="sldNum" sz="quarter" idx="5"/>
          </p:nvPr>
        </p:nvSpPr>
        <p:spPr/>
        <p:txBody>
          <a:bodyPr/>
          <a:lstStyle/>
          <a:p>
            <a:fld id="{FFAD72FF-7A91-408C-B490-23A9C1F924C8}" type="slidenum">
              <a:rPr lang="en-GB" smtClean="0"/>
              <a:pPr/>
              <a:t>3</a:t>
            </a:fld>
            <a:endParaRPr lang="en-GB"/>
          </a:p>
        </p:txBody>
      </p:sp>
    </p:spTree>
    <p:extLst>
      <p:ext uri="{BB962C8B-B14F-4D97-AF65-F5344CB8AC3E}">
        <p14:creationId xmlns:p14="http://schemas.microsoft.com/office/powerpoint/2010/main" xmlns="" val="4260177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 this acid-base titration, acetic acid will be used and sodium hydroxide. The apparatus includes; Burette, 50 cm3, Pipette, 25 cm3, Conical flask, 100 cm3, Beaker cm3, Stand and clamp, Funnel, White tile, and Dropper. The reagents are</a:t>
            </a:r>
            <a:r>
              <a:rPr lang="en-GB" b="1" dirty="0"/>
              <a:t> </a:t>
            </a:r>
            <a:r>
              <a:rPr lang="en-GB" dirty="0"/>
              <a:t>NaOH of 0.1054 M, Acetic, 5.00 ml, and</a:t>
            </a:r>
            <a:r>
              <a:rPr lang="en-GB" b="1" dirty="0"/>
              <a:t> </a:t>
            </a:r>
            <a:r>
              <a:rPr lang="en-GB" dirty="0"/>
              <a:t>Phenolphthalein indicator.</a:t>
            </a:r>
          </a:p>
          <a:p>
            <a:endParaRPr lang="en-GB" dirty="0"/>
          </a:p>
        </p:txBody>
      </p:sp>
      <p:sp>
        <p:nvSpPr>
          <p:cNvPr id="4" name="Slide Number Placeholder 3"/>
          <p:cNvSpPr>
            <a:spLocks noGrp="1"/>
          </p:cNvSpPr>
          <p:nvPr>
            <p:ph type="sldNum" sz="quarter" idx="5"/>
          </p:nvPr>
        </p:nvSpPr>
        <p:spPr/>
        <p:txBody>
          <a:bodyPr/>
          <a:lstStyle/>
          <a:p>
            <a:fld id="{FFAD72FF-7A91-408C-B490-23A9C1F924C8}" type="slidenum">
              <a:rPr lang="en-GB" smtClean="0"/>
              <a:pPr/>
              <a:t>4</a:t>
            </a:fld>
            <a:endParaRPr lang="en-GB"/>
          </a:p>
        </p:txBody>
      </p:sp>
    </p:spTree>
    <p:extLst>
      <p:ext uri="{BB962C8B-B14F-4D97-AF65-F5344CB8AC3E}">
        <p14:creationId xmlns:p14="http://schemas.microsoft.com/office/powerpoint/2010/main" xmlns="" val="1718081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Place the 50cm3 burette on a stand and clamp, adjust it to your size then using and funnel fill the burette with acetic acid up to the zero mark. Pipette 25cm3 of NaOH in a conical flask and place it on white tile. Add exactly three drops of phenolphthalein indicator to the NaOH in the conical flask. Using acetic acid, titrate the NaOH as you swirl the conical flask till the solution becomes </a:t>
            </a:r>
            <a:r>
              <a:rPr lang="en-GB" dirty="0" err="1"/>
              <a:t>colorless</a:t>
            </a:r>
            <a:r>
              <a:rPr lang="en-GB" dirty="0"/>
              <a:t>. Repeat the procedure twice and record the results. Use the data collected for calculations.</a:t>
            </a:r>
          </a:p>
          <a:p>
            <a:endParaRPr lang="en-GB" dirty="0"/>
          </a:p>
        </p:txBody>
      </p:sp>
      <p:sp>
        <p:nvSpPr>
          <p:cNvPr id="4" name="Slide Number Placeholder 3"/>
          <p:cNvSpPr>
            <a:spLocks noGrp="1"/>
          </p:cNvSpPr>
          <p:nvPr>
            <p:ph type="sldNum" sz="quarter" idx="5"/>
          </p:nvPr>
        </p:nvSpPr>
        <p:spPr/>
        <p:txBody>
          <a:bodyPr/>
          <a:lstStyle/>
          <a:p>
            <a:fld id="{FFAD72FF-7A91-408C-B490-23A9C1F924C8}" type="slidenum">
              <a:rPr lang="en-GB" smtClean="0"/>
              <a:pPr/>
              <a:t>6</a:t>
            </a:fld>
            <a:endParaRPr lang="en-GB"/>
          </a:p>
        </p:txBody>
      </p:sp>
    </p:spTree>
    <p:extLst>
      <p:ext uri="{BB962C8B-B14F-4D97-AF65-F5344CB8AC3E}">
        <p14:creationId xmlns:p14="http://schemas.microsoft.com/office/powerpoint/2010/main" xmlns="" val="1435437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average volume is; 8.39 + 8.20 + 7.19 = 23.78</a:t>
            </a:r>
          </a:p>
          <a:p>
            <a:r>
              <a:rPr lang="en-GB" sz="1200" kern="1200" dirty="0">
                <a:solidFill>
                  <a:schemeClr val="tx1"/>
                </a:solidFill>
                <a:effectLst/>
                <a:latin typeface="+mn-lt"/>
                <a:ea typeface="+mn-ea"/>
                <a:cs typeface="+mn-cs"/>
              </a:rPr>
              <a:t>23.78 3 = 7.9267 ml. The titre volume is calculated by dividing the total volumes from the three runs and then dividing by three. </a:t>
            </a:r>
          </a:p>
          <a:p>
            <a:endParaRPr lang="en-GB" dirty="0"/>
          </a:p>
        </p:txBody>
      </p:sp>
      <p:sp>
        <p:nvSpPr>
          <p:cNvPr id="4" name="Slide Number Placeholder 3"/>
          <p:cNvSpPr>
            <a:spLocks noGrp="1"/>
          </p:cNvSpPr>
          <p:nvPr>
            <p:ph type="sldNum" sz="quarter" idx="5"/>
          </p:nvPr>
        </p:nvSpPr>
        <p:spPr/>
        <p:txBody>
          <a:bodyPr/>
          <a:lstStyle/>
          <a:p>
            <a:fld id="{FFAD72FF-7A91-408C-B490-23A9C1F924C8}" type="slidenum">
              <a:rPr lang="en-GB" smtClean="0"/>
              <a:pPr/>
              <a:t>7</a:t>
            </a:fld>
            <a:endParaRPr lang="en-GB"/>
          </a:p>
        </p:txBody>
      </p:sp>
    </p:spTree>
    <p:extLst>
      <p:ext uri="{BB962C8B-B14F-4D97-AF65-F5344CB8AC3E}">
        <p14:creationId xmlns:p14="http://schemas.microsoft.com/office/powerpoint/2010/main" xmlns="" val="10641379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Times New Roman" panose="02020603050405020304" pitchFamily="18" charset="0"/>
                <a:cs typeface="Times New Roman" panose="02020603050405020304" pitchFamily="18" charset="0"/>
              </a:rPr>
              <a:t>The volume of NaOH is 7.9267 ml. From the balanced chemical equation, the mole ration of NaOH to CH2COOH is 1: 1. The moles of NaOH used in the titration are calculated by;  0.1054 M/L x 0.0079267 L = 0.00083547418 moles</a:t>
            </a:r>
          </a:p>
          <a:p>
            <a:r>
              <a:rPr lang="en-GB" dirty="0">
                <a:latin typeface="Times New Roman" panose="02020603050405020304" pitchFamily="18" charset="0"/>
                <a:cs typeface="Times New Roman" panose="02020603050405020304" pitchFamily="18" charset="0"/>
              </a:rPr>
              <a:t>The mole ratio is 1:1 and thus the moles of CH2COOH is 0.00083547418.</a:t>
            </a:r>
          </a:p>
          <a:p>
            <a:r>
              <a:rPr lang="en-GB" dirty="0">
                <a:latin typeface="Times New Roman" panose="02020603050405020304" pitchFamily="18" charset="0"/>
                <a:cs typeface="Times New Roman" panose="02020603050405020304" pitchFamily="18" charset="0"/>
              </a:rPr>
              <a:t>The concentration of CH2COOH in the 5.00 ml sample </a:t>
            </a:r>
          </a:p>
          <a:p>
            <a:r>
              <a:rPr lang="en-GB" dirty="0">
                <a:latin typeface="Times New Roman" panose="02020603050405020304" pitchFamily="18" charset="0"/>
                <a:cs typeface="Times New Roman" panose="02020603050405020304" pitchFamily="18" charset="0"/>
              </a:rPr>
              <a:t>Molarity of CH2COOH = 0.00083547418 moles / 0.005 = 0.1671 M</a:t>
            </a:r>
          </a:p>
          <a:p>
            <a:endParaRPr lang="en-GB" dirty="0"/>
          </a:p>
        </p:txBody>
      </p:sp>
      <p:sp>
        <p:nvSpPr>
          <p:cNvPr id="4" name="Slide Number Placeholder 3"/>
          <p:cNvSpPr>
            <a:spLocks noGrp="1"/>
          </p:cNvSpPr>
          <p:nvPr>
            <p:ph type="sldNum" sz="quarter" idx="5"/>
          </p:nvPr>
        </p:nvSpPr>
        <p:spPr/>
        <p:txBody>
          <a:bodyPr/>
          <a:lstStyle/>
          <a:p>
            <a:fld id="{FFAD72FF-7A91-408C-B490-23A9C1F924C8}" type="slidenum">
              <a:rPr lang="en-GB" smtClean="0"/>
              <a:pPr/>
              <a:t>8</a:t>
            </a:fld>
            <a:endParaRPr lang="en-GB"/>
          </a:p>
        </p:txBody>
      </p:sp>
    </p:spTree>
    <p:extLst>
      <p:ext uri="{BB962C8B-B14F-4D97-AF65-F5344CB8AC3E}">
        <p14:creationId xmlns:p14="http://schemas.microsoft.com/office/powerpoint/2010/main" xmlns="" val="26974072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AA32110-5408-45BC-A4A2-D72337F651EC}" type="datetimeFigureOut">
              <a:rPr lang="en-GB" smtClean="0"/>
              <a:pPr/>
              <a:t>31/05/2021</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3830679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3517156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41581631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4294824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32168655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3763870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34403834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AA32110-5408-45BC-A4A2-D72337F651EC}" type="datetimeFigureOut">
              <a:rPr lang="en-GB" smtClean="0"/>
              <a:pPr/>
              <a:t>31/05/2021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25829965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AA32110-5408-45BC-A4A2-D72337F651EC}" type="datetimeFigureOut">
              <a:rPr lang="en-GB" smtClean="0"/>
              <a:pPr/>
              <a:t>31/05/2021</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855559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258734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689429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1143974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3424544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1110196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360476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4061617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AA32110-5408-45BC-A4A2-D72337F651EC}" type="datetimeFigureOut">
              <a:rPr lang="en-GB" smtClean="0"/>
              <a:pPr/>
              <a:t>31/05/2021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4148455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AA32110-5408-45BC-A4A2-D72337F651EC}" type="datetimeFigureOut">
              <a:rPr lang="en-GB" smtClean="0"/>
              <a:pPr/>
              <a:t>31/05/2021</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656F348-DCB4-4F54-9A11-2D25D5D4A0C9}" type="slidenum">
              <a:rPr lang="en-GB" smtClean="0"/>
              <a:pPr/>
              <a:t>‹#›</a:t>
            </a:fld>
            <a:endParaRPr lang="en-GB"/>
          </a:p>
        </p:txBody>
      </p:sp>
    </p:spTree>
    <p:extLst>
      <p:ext uri="{BB962C8B-B14F-4D97-AF65-F5344CB8AC3E}">
        <p14:creationId xmlns:p14="http://schemas.microsoft.com/office/powerpoint/2010/main" xmlns="" val="758520224"/>
      </p:ext>
    </p:extLst>
  </p:cSld>
  <p:clrMap bg1="lt1" tx1="dk1" bg2="lt2" tx2="dk2" accent1="accent1" accent2="accent2" accent3="accent3" accent4="accent4" accent5="accent5" accent6="accent6" hlink="hlink" folHlink="folHlink"/>
  <p:sldLayoutIdLst>
    <p:sldLayoutId id="2147484077" r:id="rId1"/>
    <p:sldLayoutId id="2147484078" r:id="rId2"/>
    <p:sldLayoutId id="2147484079" r:id="rId3"/>
    <p:sldLayoutId id="2147484080" r:id="rId4"/>
    <p:sldLayoutId id="2147484081" r:id="rId5"/>
    <p:sldLayoutId id="2147484082" r:id="rId6"/>
    <p:sldLayoutId id="2147484083" r:id="rId7"/>
    <p:sldLayoutId id="2147484084" r:id="rId8"/>
    <p:sldLayoutId id="2147484085" r:id="rId9"/>
    <p:sldLayoutId id="2147484086" r:id="rId10"/>
    <p:sldLayoutId id="2147484087" r:id="rId11"/>
    <p:sldLayoutId id="2147484088" r:id="rId12"/>
    <p:sldLayoutId id="2147484089" r:id="rId13"/>
    <p:sldLayoutId id="2147484090" r:id="rId14"/>
    <p:sldLayoutId id="2147484091" r:id="rId15"/>
    <p:sldLayoutId id="2147484092" r:id="rId16"/>
    <p:sldLayoutId id="214748409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55ECEE-9227-44CF-BD3F-5FEFEEE0EEA1}"/>
              </a:ext>
            </a:extLst>
          </p:cNvPr>
          <p:cNvSpPr>
            <a:spLocks noGrp="1"/>
          </p:cNvSpPr>
          <p:nvPr>
            <p:ph type="ctrTitle"/>
          </p:nvPr>
        </p:nvSpPr>
        <p:spPr>
          <a:xfrm>
            <a:off x="1154955" y="1656523"/>
            <a:ext cx="8825658" cy="1106555"/>
          </a:xfrm>
        </p:spPr>
        <p:txBody>
          <a:bodyPr/>
          <a:lstStyle/>
          <a:p>
            <a:pPr algn="ctr"/>
            <a:r>
              <a:rPr lang="en-GB" sz="3600" b="1" dirty="0">
                <a:latin typeface="Times New Roman" panose="02020603050405020304" pitchFamily="18" charset="0"/>
                <a:cs typeface="Times New Roman" panose="02020603050405020304" pitchFamily="18" charset="0"/>
              </a:rPr>
              <a:t>Laboratory Presentation</a:t>
            </a:r>
            <a:br>
              <a:rPr lang="en-GB" sz="3600" b="1" dirty="0">
                <a:latin typeface="Times New Roman" panose="02020603050405020304" pitchFamily="18" charset="0"/>
                <a:cs typeface="Times New Roman" panose="02020603050405020304" pitchFamily="18" charset="0"/>
              </a:rPr>
            </a:br>
            <a:endParaRPr lang="en-GB" sz="36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6B9CA931-5B30-4755-8115-02EF319C976A}"/>
              </a:ext>
            </a:extLst>
          </p:cNvPr>
          <p:cNvSpPr>
            <a:spLocks noGrp="1"/>
          </p:cNvSpPr>
          <p:nvPr>
            <p:ph type="subTitle" idx="1"/>
          </p:nvPr>
        </p:nvSpPr>
        <p:spPr>
          <a:xfrm>
            <a:off x="1154955" y="2816088"/>
            <a:ext cx="8825658" cy="1398104"/>
          </a:xfrm>
        </p:spPr>
        <p:txBody>
          <a:bodyPr>
            <a:normAutofit/>
          </a:bodyPr>
          <a:lstStyle/>
          <a:p>
            <a:r>
              <a:rPr lang="en-GB" dirty="0">
                <a:latin typeface="Times New Roman" panose="02020603050405020304" pitchFamily="18" charset="0"/>
                <a:cs typeface="Times New Roman" panose="02020603050405020304" pitchFamily="18" charset="0"/>
              </a:rPr>
              <a:t>Name</a:t>
            </a:r>
          </a:p>
          <a:p>
            <a:r>
              <a:rPr lang="en-GB" dirty="0">
                <a:latin typeface="Times New Roman" panose="02020603050405020304" pitchFamily="18" charset="0"/>
                <a:cs typeface="Times New Roman" panose="02020603050405020304" pitchFamily="18" charset="0"/>
              </a:rPr>
              <a:t>Institution</a:t>
            </a:r>
          </a:p>
          <a:p>
            <a:r>
              <a:rPr lang="en-GB" dirty="0">
                <a:latin typeface="Times New Roman" panose="02020603050405020304" pitchFamily="18" charset="0"/>
                <a:cs typeface="Times New Roman" panose="02020603050405020304" pitchFamily="18" charset="0"/>
              </a:rPr>
              <a:t>Date</a:t>
            </a:r>
          </a:p>
          <a:p>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68215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D0D212-7570-43D4-BD31-73971B5128DC}"/>
              </a:ext>
            </a:extLst>
          </p:cNvPr>
          <p:cNvSpPr>
            <a:spLocks noGrp="1"/>
          </p:cNvSpPr>
          <p:nvPr>
            <p:ph type="title"/>
          </p:nvPr>
        </p:nvSpPr>
        <p:spPr/>
        <p:txBody>
          <a:bodyPr>
            <a:normAutofit fontScale="90000"/>
          </a:bodyPr>
          <a:lstStyle/>
          <a:p>
            <a:r>
              <a:rPr lang="en-GB" sz="3600" b="1" dirty="0">
                <a:latin typeface="Times New Roman" panose="02020603050405020304" pitchFamily="18" charset="0"/>
                <a:cs typeface="Times New Roman" panose="02020603050405020304" pitchFamily="18" charset="0"/>
              </a:rPr>
              <a:t>Introduction</a:t>
            </a:r>
            <a:br>
              <a:rPr lang="en-GB" sz="3600" b="1" dirty="0">
                <a:latin typeface="Times New Roman" panose="02020603050405020304" pitchFamily="18" charset="0"/>
                <a:cs typeface="Times New Roman" panose="02020603050405020304" pitchFamily="18" charset="0"/>
              </a:rPr>
            </a:br>
            <a:endParaRPr lang="en-GB"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223C1509-111E-40E3-9689-3BE6FE187701}"/>
              </a:ext>
            </a:extLst>
          </p:cNvPr>
          <p:cNvSpPr>
            <a:spLocks noGrp="1"/>
          </p:cNvSpPr>
          <p:nvPr>
            <p:ph sz="half" idx="1"/>
          </p:nvPr>
        </p:nvSpPr>
        <p:spPr>
          <a:xfrm>
            <a:off x="825190" y="2560320"/>
            <a:ext cx="5191562" cy="3561700"/>
          </a:xfrm>
        </p:spPr>
        <p:txBody>
          <a:bodyPr>
            <a:normAutofit fontScale="85000" lnSpcReduction="10000"/>
          </a:bodyPr>
          <a:lstStyle/>
          <a:p>
            <a:r>
              <a:rPr lang="en-GB" sz="2000" dirty="0">
                <a:latin typeface="Times New Roman" panose="02020603050405020304" pitchFamily="18" charset="0"/>
                <a:cs typeface="Times New Roman" panose="02020603050405020304" pitchFamily="18" charset="0"/>
              </a:rPr>
              <a:t>Titration is essential in determining the concentration of substances, especially the known ones.</a:t>
            </a:r>
          </a:p>
          <a:p>
            <a:r>
              <a:rPr lang="en-GB" sz="2000" dirty="0">
                <a:latin typeface="Times New Roman" panose="02020603050405020304" pitchFamily="18" charset="0"/>
                <a:cs typeface="Times New Roman" panose="02020603050405020304" pitchFamily="18" charset="0"/>
              </a:rPr>
              <a:t>There are different types of titration including acid-base titration and back titration that help in determining the concentration of substances.</a:t>
            </a:r>
          </a:p>
          <a:p>
            <a:r>
              <a:rPr lang="en-GB" sz="2000" dirty="0" err="1">
                <a:latin typeface="Times New Roman" panose="02020603050405020304" pitchFamily="18" charset="0"/>
                <a:cs typeface="Times New Roman" panose="02020603050405020304" pitchFamily="18" charset="0"/>
              </a:rPr>
              <a:t>Kiani</a:t>
            </a:r>
            <a:r>
              <a:rPr lang="en-GB" sz="2000" dirty="0">
                <a:latin typeface="Times New Roman" panose="02020603050405020304" pitchFamily="18" charset="0"/>
                <a:cs typeface="Times New Roman" panose="02020603050405020304" pitchFamily="18" charset="0"/>
              </a:rPr>
              <a:t> (2018) mentioned that acid-base titration is an experimental method of determining the unknown concentration of an acid or a base of a known concentration. </a:t>
            </a:r>
          </a:p>
          <a:p>
            <a:r>
              <a:rPr lang="en-GB" sz="2000" dirty="0">
                <a:latin typeface="Times New Roman" panose="02020603050405020304" pitchFamily="18" charset="0"/>
                <a:cs typeface="Times New Roman" panose="02020603050405020304" pitchFamily="18" charset="0"/>
              </a:rPr>
              <a:t>With the knowledge on acid-base titration, a person is capable of applying the knowledge in different sectors, especially those that deal with chemicals.</a:t>
            </a:r>
          </a:p>
          <a:p>
            <a:endParaRPr lang="en-GB" sz="2000" dirty="0">
              <a:latin typeface="Times New Roman" panose="02020603050405020304" pitchFamily="18" charset="0"/>
              <a:cs typeface="Times New Roman" panose="02020603050405020304" pitchFamily="18" charset="0"/>
            </a:endParaRPr>
          </a:p>
        </p:txBody>
      </p:sp>
      <p:pic>
        <p:nvPicPr>
          <p:cNvPr id="1026" name="Picture 2" descr="What are the advantages and disadvantages of titration? - Quora">
            <a:extLst>
              <a:ext uri="{FF2B5EF4-FFF2-40B4-BE49-F238E27FC236}">
                <a16:creationId xmlns:a16="http://schemas.microsoft.com/office/drawing/2014/main" xmlns="" id="{B3476CD6-8068-4139-91FB-CE57A455B591}"/>
              </a:ext>
            </a:extLst>
          </p:cNvPr>
          <p:cNvPicPr>
            <a:picLocks noGrp="1" noChangeAspect="1" noChangeArrowheads="1"/>
          </p:cNvPicPr>
          <p:nvPr>
            <p:ph sz="half" idx="2"/>
          </p:nvPr>
        </p:nvPicPr>
        <p:blipFill>
          <a:blip r:embed="rId3">
            <a:extLst>
              <a:ext uri="{28A0092B-C50C-407E-A947-70E740481C1C}">
                <a14:useLocalDpi xmlns:a14="http://schemas.microsoft.com/office/drawing/2010/main" xmlns="" val="0"/>
              </a:ext>
            </a:extLst>
          </a:blip>
          <a:stretch>
            <a:fillRect/>
          </a:stretch>
        </p:blipFill>
        <p:spPr bwMode="auto">
          <a:xfrm>
            <a:off x="6506369" y="2725737"/>
            <a:ext cx="4229100" cy="31718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24843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36109B-6B3E-45F4-A30B-B6EA5D09D7FB}"/>
              </a:ext>
            </a:extLst>
          </p:cNvPr>
          <p:cNvSpPr>
            <a:spLocks noGrp="1"/>
          </p:cNvSpPr>
          <p:nvPr>
            <p:ph type="title"/>
          </p:nvPr>
        </p:nvSpPr>
        <p:spPr/>
        <p:txBody>
          <a:bodyPr>
            <a:normAutofit fontScale="90000"/>
          </a:bodyPr>
          <a:lstStyle/>
          <a:p>
            <a:r>
              <a:rPr lang="en-GB" sz="3600" b="1" dirty="0">
                <a:latin typeface="Times New Roman" panose="02020603050405020304" pitchFamily="18" charset="0"/>
                <a:cs typeface="Times New Roman" panose="02020603050405020304" pitchFamily="18" charset="0"/>
              </a:rPr>
              <a:t>Importance of Understanding Acid-base Titration</a:t>
            </a:r>
            <a:br>
              <a:rPr lang="en-GB" sz="3600" b="1" dirty="0">
                <a:latin typeface="Times New Roman" panose="02020603050405020304" pitchFamily="18" charset="0"/>
                <a:cs typeface="Times New Roman" panose="02020603050405020304" pitchFamily="18" charset="0"/>
              </a:rPr>
            </a:br>
            <a:endParaRPr lang="en-GB"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C2226D8C-71F3-4409-A1CA-BEF92399BC79}"/>
              </a:ext>
            </a:extLst>
          </p:cNvPr>
          <p:cNvSpPr>
            <a:spLocks noGrp="1"/>
          </p:cNvSpPr>
          <p:nvPr>
            <p:ph idx="1"/>
          </p:nvPr>
        </p:nvSpPr>
        <p:spPr>
          <a:xfrm>
            <a:off x="1005840" y="2556932"/>
            <a:ext cx="9890757" cy="3318936"/>
          </a:xfrm>
        </p:spPr>
        <p:txBody>
          <a:bodyPr>
            <a:normAutofit/>
          </a:bodyPr>
          <a:lstStyle/>
          <a:p>
            <a:r>
              <a:rPr lang="en-GB" dirty="0">
                <a:latin typeface="Times New Roman" panose="02020603050405020304" pitchFamily="18" charset="0"/>
                <a:cs typeface="Times New Roman" panose="02020603050405020304" pitchFamily="18" charset="0"/>
              </a:rPr>
              <a:t>Scientists use the knowledge on acid-base titration in calculating the pH substances with the aid of an indicator.</a:t>
            </a:r>
          </a:p>
          <a:p>
            <a:r>
              <a:rPr lang="en-GB" dirty="0">
                <a:latin typeface="Times New Roman" panose="02020603050405020304" pitchFamily="18" charset="0"/>
                <a:cs typeface="Times New Roman" panose="02020603050405020304" pitchFamily="18" charset="0"/>
              </a:rPr>
              <a:t>There are many industries that apply the knowledge on acid-base titration. For example, in water purification plants, titration is applied in identifying the presence of contaminants like heavy metals (Pierre, 2019).</a:t>
            </a:r>
          </a:p>
          <a:p>
            <a:r>
              <a:rPr lang="en-GB" dirty="0">
                <a:latin typeface="Times New Roman" panose="02020603050405020304" pitchFamily="18" charset="0"/>
                <a:cs typeface="Times New Roman" panose="02020603050405020304" pitchFamily="18" charset="0"/>
              </a:rPr>
              <a:t>The food industries need to confirm if the food they are offering to their consumers is of high quality and acid-base titration helps in that.</a:t>
            </a:r>
          </a:p>
          <a:p>
            <a:r>
              <a:rPr lang="en-GB" dirty="0">
                <a:latin typeface="Times New Roman" panose="02020603050405020304" pitchFamily="18" charset="0"/>
                <a:cs typeface="Times New Roman" panose="02020603050405020304" pitchFamily="18" charset="0"/>
              </a:rPr>
              <a:t>With acid-base titration, the equivalent points and determined this is a neutral point since the reactants have equal volumes.</a:t>
            </a:r>
          </a:p>
          <a:p>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37112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131011-DE7A-46E9-A181-D79DEC9FD9C8}"/>
              </a:ext>
            </a:extLst>
          </p:cNvPr>
          <p:cNvSpPr>
            <a:spLocks noGrp="1"/>
          </p:cNvSpPr>
          <p:nvPr>
            <p:ph type="title"/>
          </p:nvPr>
        </p:nvSpPr>
        <p:spPr/>
        <p:txBody>
          <a:bodyPr>
            <a:normAutofit/>
          </a:bodyPr>
          <a:lstStyle/>
          <a:p>
            <a:pPr algn="ctr"/>
            <a:r>
              <a:rPr lang="en-GB" sz="3600" b="1" dirty="0">
                <a:latin typeface="Times New Roman" panose="02020603050405020304" pitchFamily="18" charset="0"/>
                <a:cs typeface="Times New Roman" panose="02020603050405020304" pitchFamily="18" charset="0"/>
              </a:rPr>
              <a:t>Apparatus</a:t>
            </a:r>
          </a:p>
        </p:txBody>
      </p:sp>
      <p:sp>
        <p:nvSpPr>
          <p:cNvPr id="3" name="Content Placeholder 2">
            <a:extLst>
              <a:ext uri="{FF2B5EF4-FFF2-40B4-BE49-F238E27FC236}">
                <a16:creationId xmlns:a16="http://schemas.microsoft.com/office/drawing/2014/main" xmlns="" id="{3E16274A-D389-4BA0-B958-BE77524BD6DE}"/>
              </a:ext>
            </a:extLst>
          </p:cNvPr>
          <p:cNvSpPr>
            <a:spLocks noGrp="1"/>
          </p:cNvSpPr>
          <p:nvPr>
            <p:ph sz="half" idx="1"/>
          </p:nvPr>
        </p:nvSpPr>
        <p:spPr>
          <a:xfrm>
            <a:off x="892098" y="2560319"/>
            <a:ext cx="6188926" cy="3787471"/>
          </a:xfrm>
        </p:spPr>
        <p:txBody>
          <a:bodyPr>
            <a:normAutofit fontScale="92500" lnSpcReduction="20000"/>
          </a:bodyPr>
          <a:lstStyle/>
          <a:p>
            <a:r>
              <a:rPr lang="en-GB" dirty="0"/>
              <a:t>In this acid-base titration, acetic acid will be used and sodium hydroxide.</a:t>
            </a:r>
          </a:p>
          <a:p>
            <a:pPr marL="0" indent="0">
              <a:buNone/>
            </a:pPr>
            <a:r>
              <a:rPr lang="en-GB" b="1" dirty="0"/>
              <a:t>Apparatus</a:t>
            </a:r>
          </a:p>
          <a:p>
            <a:r>
              <a:rPr lang="en-GB" dirty="0"/>
              <a:t>Burette, 50 cm3</a:t>
            </a:r>
          </a:p>
          <a:p>
            <a:r>
              <a:rPr lang="en-GB" dirty="0"/>
              <a:t>Pipette, 25 cm3</a:t>
            </a:r>
          </a:p>
          <a:p>
            <a:r>
              <a:rPr lang="en-GB" dirty="0"/>
              <a:t>Conical flask, 100 cm3</a:t>
            </a:r>
          </a:p>
          <a:p>
            <a:r>
              <a:rPr lang="en-GB" dirty="0"/>
              <a:t> Beaker cm3</a:t>
            </a:r>
          </a:p>
          <a:p>
            <a:r>
              <a:rPr lang="en-GB" dirty="0"/>
              <a:t> Stand and clamp</a:t>
            </a:r>
          </a:p>
          <a:p>
            <a:r>
              <a:rPr lang="en-GB" dirty="0"/>
              <a:t> Funnel</a:t>
            </a:r>
          </a:p>
          <a:p>
            <a:r>
              <a:rPr lang="en-GB" dirty="0"/>
              <a:t> White tile</a:t>
            </a:r>
          </a:p>
          <a:p>
            <a:r>
              <a:rPr lang="en-GB" dirty="0"/>
              <a:t>Dropper</a:t>
            </a:r>
          </a:p>
          <a:p>
            <a:endParaRPr lang="en-GB" dirty="0"/>
          </a:p>
        </p:txBody>
      </p:sp>
      <p:pic>
        <p:nvPicPr>
          <p:cNvPr id="5" name="Picture 2" descr="CHEMISTRY TECHNIQUES AND PROCEDURES Flashcards | Quizlet">
            <a:extLst>
              <a:ext uri="{FF2B5EF4-FFF2-40B4-BE49-F238E27FC236}">
                <a16:creationId xmlns:a16="http://schemas.microsoft.com/office/drawing/2014/main" xmlns="" id="{1DE338A5-A818-4D63-A8DB-209318D178E0}"/>
              </a:ext>
            </a:extLst>
          </p:cNvPr>
          <p:cNvPicPr>
            <a:picLocks noGrp="1" noChangeAspect="1" noChangeArrowheads="1"/>
          </p:cNvPicPr>
          <p:nvPr>
            <p:ph sz="half" idx="2"/>
          </p:nvPr>
        </p:nvPicPr>
        <p:blipFill>
          <a:blip r:embed="rId3">
            <a:extLst>
              <a:ext uri="{28A0092B-C50C-407E-A947-70E740481C1C}">
                <a14:useLocalDpi xmlns:a14="http://schemas.microsoft.com/office/drawing/2010/main" xmlns="" val="0"/>
              </a:ext>
            </a:extLst>
          </a:blip>
          <a:srcRect/>
          <a:stretch>
            <a:fillRect/>
          </a:stretch>
        </p:blipFill>
        <p:spPr bwMode="auto">
          <a:xfrm>
            <a:off x="7407965" y="2676939"/>
            <a:ext cx="3306417" cy="351182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82483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EAB96D-6DB2-4EDB-90A5-DBFDB8A3E056}"/>
              </a:ext>
            </a:extLst>
          </p:cNvPr>
          <p:cNvSpPr>
            <a:spLocks noGrp="1"/>
          </p:cNvSpPr>
          <p:nvPr>
            <p:ph type="title"/>
          </p:nvPr>
        </p:nvSpPr>
        <p:spPr/>
        <p:txBody>
          <a:bodyPr/>
          <a:lstStyle/>
          <a:p>
            <a:pPr algn="ctr"/>
            <a:r>
              <a:rPr lang="en-GB" b="1" dirty="0"/>
              <a:t>Reagents</a:t>
            </a:r>
            <a:br>
              <a:rPr lang="en-GB" b="1" dirty="0"/>
            </a:br>
            <a:endParaRPr lang="en-GB" dirty="0"/>
          </a:p>
        </p:txBody>
      </p:sp>
      <p:sp>
        <p:nvSpPr>
          <p:cNvPr id="3" name="Content Placeholder 2">
            <a:extLst>
              <a:ext uri="{FF2B5EF4-FFF2-40B4-BE49-F238E27FC236}">
                <a16:creationId xmlns:a16="http://schemas.microsoft.com/office/drawing/2014/main" xmlns="" id="{574BC003-836B-4EDE-9472-66F131E7C77A}"/>
              </a:ext>
            </a:extLst>
          </p:cNvPr>
          <p:cNvSpPr>
            <a:spLocks noGrp="1"/>
          </p:cNvSpPr>
          <p:nvPr>
            <p:ph sz="half" idx="1"/>
          </p:nvPr>
        </p:nvSpPr>
        <p:spPr/>
        <p:txBody>
          <a:bodyPr>
            <a:normAutofit/>
          </a:bodyPr>
          <a:lstStyle/>
          <a:p>
            <a:r>
              <a:rPr lang="en-GB" sz="2000" b="1" dirty="0"/>
              <a:t> </a:t>
            </a:r>
            <a:r>
              <a:rPr lang="en-GB" sz="2000" dirty="0"/>
              <a:t>NaOH of 0.1054 M</a:t>
            </a:r>
          </a:p>
          <a:p>
            <a:r>
              <a:rPr lang="en-GB" sz="2000" dirty="0"/>
              <a:t> Acetic, 5.00 mL</a:t>
            </a:r>
          </a:p>
          <a:p>
            <a:r>
              <a:rPr lang="en-GB" sz="2000" dirty="0"/>
              <a:t>Phenolphthalein indicator</a:t>
            </a:r>
          </a:p>
          <a:p>
            <a:endParaRPr lang="en-GB" sz="2000" dirty="0"/>
          </a:p>
        </p:txBody>
      </p:sp>
      <p:pic>
        <p:nvPicPr>
          <p:cNvPr id="7" name="Picture 2">
            <a:extLst>
              <a:ext uri="{FF2B5EF4-FFF2-40B4-BE49-F238E27FC236}">
                <a16:creationId xmlns:a16="http://schemas.microsoft.com/office/drawing/2014/main" xmlns="" id="{D48ABF0F-199B-41BD-8497-92B325BE9469}"/>
              </a:ext>
            </a:extLst>
          </p:cNvPr>
          <p:cNvPicPr>
            <a:picLocks noGrp="1" noChangeAspect="1" noChangeArrowheads="1"/>
          </p:cNvPicPr>
          <p:nvPr>
            <p:ph sz="half" idx="2"/>
          </p:nvPr>
        </p:nvPicPr>
        <p:blipFill>
          <a:blip r:embed="rId2">
            <a:extLst>
              <a:ext uri="{28A0092B-C50C-407E-A947-70E740481C1C}">
                <a14:useLocalDpi xmlns:a14="http://schemas.microsoft.com/office/drawing/2010/main" xmlns="" val="0"/>
              </a:ext>
            </a:extLst>
          </a:blip>
          <a:stretch>
            <a:fillRect/>
          </a:stretch>
        </p:blipFill>
        <p:spPr bwMode="auto">
          <a:xfrm>
            <a:off x="5658678" y="2603500"/>
            <a:ext cx="5009626" cy="34163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51154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0C5EEC-D65B-40AC-81AD-15706BCE1019}"/>
              </a:ext>
            </a:extLst>
          </p:cNvPr>
          <p:cNvSpPr>
            <a:spLocks noGrp="1"/>
          </p:cNvSpPr>
          <p:nvPr>
            <p:ph type="title"/>
          </p:nvPr>
        </p:nvSpPr>
        <p:spPr/>
        <p:txBody>
          <a:bodyPr>
            <a:normAutofit/>
          </a:bodyPr>
          <a:lstStyle/>
          <a:p>
            <a:r>
              <a:rPr lang="en-GB" sz="3600" b="1" dirty="0">
                <a:latin typeface="Times New Roman" panose="02020603050405020304" pitchFamily="18" charset="0"/>
                <a:cs typeface="Times New Roman" panose="02020603050405020304" pitchFamily="18" charset="0"/>
              </a:rPr>
              <a:t>Procedure</a:t>
            </a:r>
          </a:p>
        </p:txBody>
      </p:sp>
      <p:sp>
        <p:nvSpPr>
          <p:cNvPr id="3" name="Content Placeholder 2">
            <a:extLst>
              <a:ext uri="{FF2B5EF4-FFF2-40B4-BE49-F238E27FC236}">
                <a16:creationId xmlns:a16="http://schemas.microsoft.com/office/drawing/2014/main" xmlns="" id="{C7251487-0FED-4F3C-9EFD-8AE48BB42599}"/>
              </a:ext>
            </a:extLst>
          </p:cNvPr>
          <p:cNvSpPr>
            <a:spLocks noGrp="1"/>
          </p:cNvSpPr>
          <p:nvPr>
            <p:ph idx="1"/>
          </p:nvPr>
        </p:nvSpPr>
        <p:spPr>
          <a:xfrm>
            <a:off x="558800" y="2377440"/>
            <a:ext cx="11084560" cy="3606800"/>
          </a:xfrm>
        </p:spPr>
        <p:txBody>
          <a:bodyPr>
            <a:noAutofit/>
          </a:bodyPr>
          <a:lstStyle/>
          <a:p>
            <a:r>
              <a:rPr lang="en-GB" dirty="0">
                <a:latin typeface="Times New Roman" panose="02020603050405020304" pitchFamily="18" charset="0"/>
                <a:cs typeface="Times New Roman" panose="02020603050405020304" pitchFamily="18" charset="0"/>
              </a:rPr>
              <a:t>Place the 50cm3 burette on a stand and clamp, adjust it to your size then using and funnel fill the burette with acetic acid up to the zero mark.</a:t>
            </a:r>
          </a:p>
          <a:p>
            <a:r>
              <a:rPr lang="en-GB" dirty="0">
                <a:latin typeface="Times New Roman" panose="02020603050405020304" pitchFamily="18" charset="0"/>
                <a:cs typeface="Times New Roman" panose="02020603050405020304" pitchFamily="18" charset="0"/>
              </a:rPr>
              <a:t>Pipette 25cm3 of NaOH in a conical flask and place it on white tile.</a:t>
            </a:r>
          </a:p>
          <a:p>
            <a:r>
              <a:rPr lang="en-GB" dirty="0">
                <a:latin typeface="Times New Roman" panose="02020603050405020304" pitchFamily="18" charset="0"/>
                <a:cs typeface="Times New Roman" panose="02020603050405020304" pitchFamily="18" charset="0"/>
              </a:rPr>
              <a:t>Add exactly three drops of phenolphthalein indicator to the NaOH in the conical flask.</a:t>
            </a:r>
          </a:p>
          <a:p>
            <a:r>
              <a:rPr lang="en-GB" dirty="0">
                <a:latin typeface="Times New Roman" panose="02020603050405020304" pitchFamily="18" charset="0"/>
                <a:cs typeface="Times New Roman" panose="02020603050405020304" pitchFamily="18" charset="0"/>
              </a:rPr>
              <a:t>Using acetic acid, titrate the NaOH as you swirl the conical flask till the solution becomes </a:t>
            </a:r>
            <a:r>
              <a:rPr lang="en-GB" dirty="0" err="1">
                <a:latin typeface="Times New Roman" panose="02020603050405020304" pitchFamily="18" charset="0"/>
                <a:cs typeface="Times New Roman" panose="02020603050405020304" pitchFamily="18" charset="0"/>
              </a:rPr>
              <a:t>colorless</a:t>
            </a:r>
            <a:r>
              <a:rPr lang="en-GB" dirty="0">
                <a:latin typeface="Times New Roman" panose="02020603050405020304" pitchFamily="18" charset="0"/>
                <a:cs typeface="Times New Roman" panose="02020603050405020304" pitchFamily="18" charset="0"/>
              </a:rPr>
              <a:t>.</a:t>
            </a:r>
          </a:p>
          <a:p>
            <a:r>
              <a:rPr lang="en-GB" dirty="0">
                <a:latin typeface="Times New Roman" panose="02020603050405020304" pitchFamily="18" charset="0"/>
                <a:cs typeface="Times New Roman" panose="02020603050405020304" pitchFamily="18" charset="0"/>
              </a:rPr>
              <a:t>Repeat the procedure twice and record the results. Use the data collected for calculations.</a:t>
            </a:r>
          </a:p>
          <a:p>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13106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549882-E172-49C4-8037-6EBC8EFDF19D}"/>
              </a:ext>
            </a:extLst>
          </p:cNvPr>
          <p:cNvSpPr>
            <a:spLocks noGrp="1"/>
          </p:cNvSpPr>
          <p:nvPr>
            <p:ph type="title"/>
          </p:nvPr>
        </p:nvSpPr>
        <p:spPr/>
        <p:txBody>
          <a:bodyPr>
            <a:normAutofit/>
          </a:bodyPr>
          <a:lstStyle/>
          <a:p>
            <a:r>
              <a:rPr lang="en-GB" sz="3600" dirty="0">
                <a:latin typeface="Times New Roman" panose="02020603050405020304" pitchFamily="18" charset="0"/>
                <a:cs typeface="Times New Roman" panose="02020603050405020304" pitchFamily="18" charset="0"/>
              </a:rPr>
              <a:t>Results</a:t>
            </a:r>
          </a:p>
        </p:txBody>
      </p:sp>
      <p:graphicFrame>
        <p:nvGraphicFramePr>
          <p:cNvPr id="4" name="Content Placeholder 3">
            <a:extLst>
              <a:ext uri="{FF2B5EF4-FFF2-40B4-BE49-F238E27FC236}">
                <a16:creationId xmlns:a16="http://schemas.microsoft.com/office/drawing/2014/main" xmlns="" id="{35A54CB9-11DD-4943-8A71-ECE880A651C0}"/>
              </a:ext>
            </a:extLst>
          </p:cNvPr>
          <p:cNvGraphicFramePr>
            <a:graphicFrameLocks noGrp="1"/>
          </p:cNvGraphicFramePr>
          <p:nvPr>
            <p:ph type="pic" idx="1"/>
            <p:extLst>
              <p:ext uri="{D42A27DB-BD31-4B8C-83A1-F6EECF244321}">
                <p14:modId xmlns:p14="http://schemas.microsoft.com/office/powerpoint/2010/main" xmlns="" val="2687446455"/>
              </p:ext>
            </p:extLst>
          </p:nvPr>
        </p:nvGraphicFramePr>
        <p:xfrm>
          <a:off x="6215269" y="1143000"/>
          <a:ext cx="4220816" cy="3886201"/>
        </p:xfrm>
        <a:graphic>
          <a:graphicData uri="http://schemas.openxmlformats.org/drawingml/2006/table">
            <a:tbl>
              <a:tblPr firstRow="1" firstCol="1" bandRow="1">
                <a:tableStyleId>{5C22544A-7EE6-4342-B048-85BDC9FD1C3A}</a:tableStyleId>
              </a:tblPr>
              <a:tblGrid>
                <a:gridCol w="1055204">
                  <a:extLst>
                    <a:ext uri="{9D8B030D-6E8A-4147-A177-3AD203B41FA5}">
                      <a16:colId xmlns:a16="http://schemas.microsoft.com/office/drawing/2014/main" xmlns="" val="2139400381"/>
                    </a:ext>
                  </a:extLst>
                </a:gridCol>
                <a:gridCol w="1055204">
                  <a:extLst>
                    <a:ext uri="{9D8B030D-6E8A-4147-A177-3AD203B41FA5}">
                      <a16:colId xmlns:a16="http://schemas.microsoft.com/office/drawing/2014/main" xmlns="" val="2085850069"/>
                    </a:ext>
                  </a:extLst>
                </a:gridCol>
                <a:gridCol w="1055204">
                  <a:extLst>
                    <a:ext uri="{9D8B030D-6E8A-4147-A177-3AD203B41FA5}">
                      <a16:colId xmlns:a16="http://schemas.microsoft.com/office/drawing/2014/main" xmlns="" val="2775455425"/>
                    </a:ext>
                  </a:extLst>
                </a:gridCol>
                <a:gridCol w="1055204">
                  <a:extLst>
                    <a:ext uri="{9D8B030D-6E8A-4147-A177-3AD203B41FA5}">
                      <a16:colId xmlns:a16="http://schemas.microsoft.com/office/drawing/2014/main" xmlns="" val="3622605059"/>
                    </a:ext>
                  </a:extLst>
                </a:gridCol>
              </a:tblGrid>
              <a:tr h="1570813">
                <a:tc>
                  <a:txBody>
                    <a:bodyPr/>
                    <a:lstStyle/>
                    <a:p>
                      <a:pPr>
                        <a:lnSpc>
                          <a:spcPct val="107000"/>
                        </a:lnSpc>
                        <a:spcAft>
                          <a:spcPts val="0"/>
                        </a:spcAft>
                      </a:pPr>
                      <a:r>
                        <a:rPr lang="en-GB" sz="12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a:effectLst/>
                        </a:rPr>
                        <a:t>Initial NaOH Volume (ml)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a:effectLst/>
                        </a:rPr>
                        <a:t>Final NaOH volume (ml)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a:effectLst/>
                        </a:rPr>
                        <a:t>Total Volume of NaOH used (ml)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extLst>
                  <a:ext uri="{0D108BD9-81ED-4DB2-BD59-A6C34878D82A}">
                    <a16:rowId xmlns:a16="http://schemas.microsoft.com/office/drawing/2014/main" xmlns="" val="2087534205"/>
                  </a:ext>
                </a:extLst>
              </a:tr>
              <a:tr h="771796">
                <a:tc>
                  <a:txBody>
                    <a:bodyPr/>
                    <a:lstStyle/>
                    <a:p>
                      <a:pPr>
                        <a:lnSpc>
                          <a:spcPct val="107000"/>
                        </a:lnSpc>
                        <a:spcAft>
                          <a:spcPts val="0"/>
                        </a:spcAft>
                      </a:pPr>
                      <a:r>
                        <a:rPr lang="en-GB" sz="1200">
                          <a:effectLst/>
                        </a:rPr>
                        <a:t>Trial 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a:effectLst/>
                        </a:rPr>
                        <a:t>8.59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a:effectLst/>
                        </a:rPr>
                        <a:t>0.20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a:effectLst/>
                        </a:rPr>
                        <a:t>8.39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extLst>
                  <a:ext uri="{0D108BD9-81ED-4DB2-BD59-A6C34878D82A}">
                    <a16:rowId xmlns:a16="http://schemas.microsoft.com/office/drawing/2014/main" xmlns="" val="2002380273"/>
                  </a:ext>
                </a:extLst>
              </a:tr>
              <a:tr h="771796">
                <a:tc>
                  <a:txBody>
                    <a:bodyPr/>
                    <a:lstStyle/>
                    <a:p>
                      <a:pPr>
                        <a:lnSpc>
                          <a:spcPct val="107000"/>
                        </a:lnSpc>
                        <a:spcAft>
                          <a:spcPts val="0"/>
                        </a:spcAft>
                      </a:pPr>
                      <a:r>
                        <a:rPr lang="en-GB" sz="1200">
                          <a:effectLst/>
                        </a:rPr>
                        <a:t>Trial 2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dirty="0">
                          <a:effectLst/>
                        </a:rPr>
                        <a:t>9.20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a:effectLst/>
                        </a:rPr>
                        <a:t>1.00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a:effectLst/>
                        </a:rPr>
                        <a:t>8.20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extLst>
                  <a:ext uri="{0D108BD9-81ED-4DB2-BD59-A6C34878D82A}">
                    <a16:rowId xmlns:a16="http://schemas.microsoft.com/office/drawing/2014/main" xmlns="" val="4223987837"/>
                  </a:ext>
                </a:extLst>
              </a:tr>
              <a:tr h="771796">
                <a:tc>
                  <a:txBody>
                    <a:bodyPr/>
                    <a:lstStyle/>
                    <a:p>
                      <a:pPr>
                        <a:lnSpc>
                          <a:spcPct val="107000"/>
                        </a:lnSpc>
                        <a:spcAft>
                          <a:spcPts val="0"/>
                        </a:spcAft>
                      </a:pPr>
                      <a:r>
                        <a:rPr lang="en-GB" sz="1200">
                          <a:effectLst/>
                        </a:rPr>
                        <a:t>Trial 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dirty="0">
                          <a:effectLst/>
                        </a:rPr>
                        <a:t>9.20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a:effectLst/>
                        </a:rPr>
                        <a:t>2.01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tc>
                  <a:txBody>
                    <a:bodyPr/>
                    <a:lstStyle/>
                    <a:p>
                      <a:pPr>
                        <a:lnSpc>
                          <a:spcPct val="107000"/>
                        </a:lnSpc>
                        <a:spcAft>
                          <a:spcPts val="0"/>
                        </a:spcAft>
                      </a:pPr>
                      <a:r>
                        <a:rPr lang="en-GB" sz="1200" dirty="0">
                          <a:effectLst/>
                        </a:rPr>
                        <a:t>7.19</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3385" marR="23385" marT="0" marB="0"/>
                </a:tc>
                <a:extLst>
                  <a:ext uri="{0D108BD9-81ED-4DB2-BD59-A6C34878D82A}">
                    <a16:rowId xmlns:a16="http://schemas.microsoft.com/office/drawing/2014/main" xmlns="" val="4099041267"/>
                  </a:ext>
                </a:extLst>
              </a:tr>
            </a:tbl>
          </a:graphicData>
        </a:graphic>
      </p:graphicFrame>
      <p:sp>
        <p:nvSpPr>
          <p:cNvPr id="6" name="Text Placeholder 5">
            <a:extLst>
              <a:ext uri="{FF2B5EF4-FFF2-40B4-BE49-F238E27FC236}">
                <a16:creationId xmlns:a16="http://schemas.microsoft.com/office/drawing/2014/main" xmlns="" id="{4B45E74C-FEC2-48ED-9EC7-D4564C5860BB}"/>
              </a:ext>
            </a:extLst>
          </p:cNvPr>
          <p:cNvSpPr>
            <a:spLocks noGrp="1"/>
          </p:cNvSpPr>
          <p:nvPr>
            <p:ph type="body" sz="half" idx="2"/>
          </p:nvPr>
        </p:nvSpPr>
        <p:spPr/>
        <p:txBody>
          <a:bodyPr>
            <a:normAutofit lnSpcReduction="10000"/>
          </a:bodyPr>
          <a:lstStyle/>
          <a:p>
            <a:r>
              <a:rPr lang="en-GB" dirty="0">
                <a:solidFill>
                  <a:schemeClr val="tx1"/>
                </a:solidFill>
              </a:rPr>
              <a:t>The average volume is; 8.39 + 8.20 + 7.19 = 23.78</a:t>
            </a:r>
          </a:p>
          <a:p>
            <a:r>
              <a:rPr lang="en-GB" dirty="0">
                <a:solidFill>
                  <a:schemeClr val="tx1"/>
                </a:solidFill>
              </a:rPr>
              <a:t>23.78 3 = 7.9267 ml. The titre volume is calculated by dividing the total volumes from the three runs and then dividing by three. </a:t>
            </a:r>
          </a:p>
          <a:p>
            <a:endParaRPr lang="en-GB" dirty="0"/>
          </a:p>
        </p:txBody>
      </p:sp>
      <p:sp>
        <p:nvSpPr>
          <p:cNvPr id="5" name="Rectangle 1">
            <a:extLst>
              <a:ext uri="{FF2B5EF4-FFF2-40B4-BE49-F238E27FC236}">
                <a16:creationId xmlns:a16="http://schemas.microsoft.com/office/drawing/2014/main" xmlns="" id="{2546D580-7637-4E38-A7A6-47106B240726}"/>
              </a:ext>
            </a:extLst>
          </p:cNvPr>
          <p:cNvSpPr>
            <a:spLocks noChangeArrowheads="1"/>
          </p:cNvSpPr>
          <p:nvPr/>
        </p:nvSpPr>
        <p:spPr bwMode="auto">
          <a:xfrm>
            <a:off x="-3835017" y="90100"/>
            <a:ext cx="20154118"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a:ln>
                  <a:noFill/>
                </a:ln>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Results</a:t>
            </a:r>
            <a:endParaRPr kumimoji="0" lang="en-GB"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589038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3CFF29-1369-46E4-B850-BD80B9526E6B}"/>
              </a:ext>
            </a:extLst>
          </p:cNvPr>
          <p:cNvSpPr>
            <a:spLocks noGrp="1"/>
          </p:cNvSpPr>
          <p:nvPr>
            <p:ph type="title"/>
          </p:nvPr>
        </p:nvSpPr>
        <p:spPr/>
        <p:txBody>
          <a:bodyPr>
            <a:normAutofit fontScale="90000"/>
          </a:bodyPr>
          <a:lstStyle/>
          <a:p>
            <a:r>
              <a:rPr lang="en-GB" sz="3600" b="1" dirty="0">
                <a:latin typeface="Times New Roman" panose="02020603050405020304" pitchFamily="18" charset="0"/>
                <a:cs typeface="Times New Roman" panose="02020603050405020304" pitchFamily="18" charset="0"/>
              </a:rPr>
              <a:t>The Concentration of Acetic Acid</a:t>
            </a:r>
            <a:br>
              <a:rPr lang="en-GB" sz="3600" b="1" dirty="0">
                <a:latin typeface="Times New Roman" panose="02020603050405020304" pitchFamily="18" charset="0"/>
                <a:cs typeface="Times New Roman" panose="02020603050405020304" pitchFamily="18" charset="0"/>
              </a:rPr>
            </a:br>
            <a:endParaRPr lang="en-GB"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880B296C-32BF-4809-81CA-CB2CC4701048}"/>
              </a:ext>
            </a:extLst>
          </p:cNvPr>
          <p:cNvSpPr>
            <a:spLocks noGrp="1"/>
          </p:cNvSpPr>
          <p:nvPr>
            <p:ph idx="1"/>
          </p:nvPr>
        </p:nvSpPr>
        <p:spPr/>
        <p:txBody>
          <a:bodyPr>
            <a:normAutofit lnSpcReduction="10000"/>
          </a:bodyPr>
          <a:lstStyle/>
          <a:p>
            <a:r>
              <a:rPr lang="en-GB" dirty="0">
                <a:latin typeface="Times New Roman" panose="02020603050405020304" pitchFamily="18" charset="0"/>
                <a:cs typeface="Times New Roman" panose="02020603050405020304" pitchFamily="18" charset="0"/>
              </a:rPr>
              <a:t>The volume of NaOH is 7.9267 ml </a:t>
            </a:r>
          </a:p>
          <a:p>
            <a:r>
              <a:rPr lang="en-GB" dirty="0">
                <a:latin typeface="Times New Roman" panose="02020603050405020304" pitchFamily="18" charset="0"/>
                <a:cs typeface="Times New Roman" panose="02020603050405020304" pitchFamily="18" charset="0"/>
              </a:rPr>
              <a:t>A balanced chemical equation</a:t>
            </a:r>
          </a:p>
          <a:p>
            <a:r>
              <a:rPr lang="en-GB" dirty="0">
                <a:latin typeface="Times New Roman" panose="02020603050405020304" pitchFamily="18" charset="0"/>
                <a:cs typeface="Times New Roman" panose="02020603050405020304" pitchFamily="18" charset="0"/>
              </a:rPr>
              <a:t>CH2COOH (</a:t>
            </a:r>
            <a:r>
              <a:rPr lang="en-GB" dirty="0" err="1">
                <a:latin typeface="Times New Roman" panose="02020603050405020304" pitchFamily="18" charset="0"/>
                <a:cs typeface="Times New Roman" panose="02020603050405020304" pitchFamily="18" charset="0"/>
              </a:rPr>
              <a:t>aq</a:t>
            </a:r>
            <a:r>
              <a:rPr lang="en-GB" dirty="0">
                <a:latin typeface="Times New Roman" panose="02020603050405020304" pitchFamily="18" charset="0"/>
                <a:cs typeface="Times New Roman" panose="02020603050405020304" pitchFamily="18" charset="0"/>
              </a:rPr>
              <a:t>) + NaOH (</a:t>
            </a:r>
            <a:r>
              <a:rPr lang="en-GB" dirty="0" err="1">
                <a:latin typeface="Times New Roman" panose="02020603050405020304" pitchFamily="18" charset="0"/>
                <a:cs typeface="Times New Roman" panose="02020603050405020304" pitchFamily="18" charset="0"/>
              </a:rPr>
              <a:t>aq</a:t>
            </a:r>
            <a:r>
              <a:rPr lang="en-GB" dirty="0">
                <a:latin typeface="Times New Roman" panose="02020603050405020304" pitchFamily="18" charset="0"/>
                <a:cs typeface="Times New Roman" panose="02020603050405020304" pitchFamily="18" charset="0"/>
              </a:rPr>
              <a:t>) → CH3COONa (</a:t>
            </a:r>
            <a:r>
              <a:rPr lang="en-GB" dirty="0" err="1">
                <a:latin typeface="Times New Roman" panose="02020603050405020304" pitchFamily="18" charset="0"/>
                <a:cs typeface="Times New Roman" panose="02020603050405020304" pitchFamily="18" charset="0"/>
              </a:rPr>
              <a:t>aq</a:t>
            </a:r>
            <a:r>
              <a:rPr lang="en-GB" dirty="0">
                <a:latin typeface="Times New Roman" panose="02020603050405020304" pitchFamily="18" charset="0"/>
                <a:cs typeface="Times New Roman" panose="02020603050405020304" pitchFamily="18" charset="0"/>
              </a:rPr>
              <a:t>) + H2O(l). </a:t>
            </a:r>
          </a:p>
          <a:p>
            <a:r>
              <a:rPr lang="en-GB" dirty="0">
                <a:latin typeface="Times New Roman" panose="02020603050405020304" pitchFamily="18" charset="0"/>
                <a:cs typeface="Times New Roman" panose="02020603050405020304" pitchFamily="18" charset="0"/>
              </a:rPr>
              <a:t>The mole ration of NaOH to CH2COOH is 1: 1</a:t>
            </a:r>
          </a:p>
          <a:p>
            <a:r>
              <a:rPr lang="en-GB" dirty="0">
                <a:latin typeface="Times New Roman" panose="02020603050405020304" pitchFamily="18" charset="0"/>
                <a:cs typeface="Times New Roman" panose="02020603050405020304" pitchFamily="18" charset="0"/>
              </a:rPr>
              <a:t>The moles of NaOH used in the titration are; </a:t>
            </a:r>
          </a:p>
          <a:p>
            <a:r>
              <a:rPr lang="en-GB" dirty="0">
                <a:latin typeface="Times New Roman" panose="02020603050405020304" pitchFamily="18" charset="0"/>
                <a:cs typeface="Times New Roman" panose="02020603050405020304" pitchFamily="18" charset="0"/>
              </a:rPr>
              <a:t> 0.1054 M/L x 0.0079267 L = 0.00083547418 moles</a:t>
            </a:r>
          </a:p>
          <a:p>
            <a:r>
              <a:rPr lang="en-GB" dirty="0">
                <a:latin typeface="Times New Roman" panose="02020603050405020304" pitchFamily="18" charset="0"/>
                <a:cs typeface="Times New Roman" panose="02020603050405020304" pitchFamily="18" charset="0"/>
              </a:rPr>
              <a:t>The mole ratio is 1:1 and thus the moles of CH2COOH is 0.00083547418.</a:t>
            </a:r>
          </a:p>
          <a:p>
            <a:r>
              <a:rPr lang="en-GB" dirty="0">
                <a:latin typeface="Times New Roman" panose="02020603050405020304" pitchFamily="18" charset="0"/>
                <a:cs typeface="Times New Roman" panose="02020603050405020304" pitchFamily="18" charset="0"/>
              </a:rPr>
              <a:t>The concentration of CH2COOH in the 5.00 ml sample </a:t>
            </a:r>
          </a:p>
          <a:p>
            <a:r>
              <a:rPr lang="en-GB" dirty="0">
                <a:latin typeface="Times New Roman" panose="02020603050405020304" pitchFamily="18" charset="0"/>
                <a:cs typeface="Times New Roman" panose="02020603050405020304" pitchFamily="18" charset="0"/>
              </a:rPr>
              <a:t>Molarity of CH2COOH = 0.00083547418 moles / 0.005 = 0.1671 M</a:t>
            </a:r>
          </a:p>
          <a:p>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389795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D00EF0-2F64-4142-9B5D-0058761BE928}"/>
              </a:ext>
            </a:extLst>
          </p:cNvPr>
          <p:cNvSpPr>
            <a:spLocks noGrp="1"/>
          </p:cNvSpPr>
          <p:nvPr>
            <p:ph type="title"/>
          </p:nvPr>
        </p:nvSpPr>
        <p:spPr/>
        <p:txBody>
          <a:bodyPr>
            <a:normAutofit/>
          </a:bodyPr>
          <a:lstStyle/>
          <a:p>
            <a:r>
              <a:rPr lang="en-GB" sz="3600" dirty="0">
                <a:latin typeface="Times New Roman" panose="02020603050405020304" pitchFamily="18" charset="0"/>
                <a:cs typeface="Times New Roman" panose="02020603050405020304" pitchFamily="18" charset="0"/>
              </a:rPr>
              <a:t>References </a:t>
            </a:r>
          </a:p>
        </p:txBody>
      </p:sp>
      <p:sp>
        <p:nvSpPr>
          <p:cNvPr id="3" name="Content Placeholder 2">
            <a:extLst>
              <a:ext uri="{FF2B5EF4-FFF2-40B4-BE49-F238E27FC236}">
                <a16:creationId xmlns:a16="http://schemas.microsoft.com/office/drawing/2014/main" xmlns="" id="{4B266C94-59C2-499A-8C49-7DB9612E0495}"/>
              </a:ext>
            </a:extLst>
          </p:cNvPr>
          <p:cNvSpPr>
            <a:spLocks noGrp="1"/>
          </p:cNvSpPr>
          <p:nvPr>
            <p:ph idx="1"/>
          </p:nvPr>
        </p:nvSpPr>
        <p:spPr/>
        <p:txBody>
          <a:bodyPr/>
          <a:lstStyle/>
          <a:p>
            <a:pPr marL="0" indent="0">
              <a:buNone/>
            </a:pPr>
            <a:r>
              <a:rPr lang="en-US" dirty="0" err="1">
                <a:latin typeface="Times New Roman" panose="02020603050405020304" pitchFamily="18" charset="0"/>
                <a:cs typeface="Times New Roman" panose="02020603050405020304" pitchFamily="18" charset="0"/>
              </a:rPr>
              <a:t>Kiani</a:t>
            </a:r>
            <a:r>
              <a:rPr lang="en-US" dirty="0">
                <a:latin typeface="Times New Roman" panose="02020603050405020304" pitchFamily="18" charset="0"/>
                <a:cs typeface="Times New Roman" panose="02020603050405020304" pitchFamily="18" charset="0"/>
              </a:rPr>
              <a:t>, M. J. E. (2018). </a:t>
            </a:r>
            <a:r>
              <a:rPr lang="en-US" i="1" dirty="0">
                <a:latin typeface="Times New Roman" panose="02020603050405020304" pitchFamily="18" charset="0"/>
                <a:cs typeface="Times New Roman" panose="02020603050405020304" pitchFamily="18" charset="0"/>
              </a:rPr>
              <a:t>U.S. Patent Application No. 15/794,838</a:t>
            </a:r>
            <a:r>
              <a:rPr lang="en-US" dirty="0">
                <a:latin typeface="Times New Roman" panose="02020603050405020304" pitchFamily="18" charset="0"/>
                <a:cs typeface="Times New Roman" panose="02020603050405020304" pitchFamily="18" charset="0"/>
              </a:rPr>
              <a:t>.</a:t>
            </a:r>
            <a:endParaRPr lang="en-GB"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Pierre, D. (2019). Acid-Base Titration. </a:t>
            </a:r>
            <a:r>
              <a:rPr lang="en-US" i="1" dirty="0">
                <a:latin typeface="Times New Roman" panose="02020603050405020304" pitchFamily="18" charset="0"/>
                <a:cs typeface="Times New Roman" panose="02020603050405020304" pitchFamily="18" charset="0"/>
              </a:rPr>
              <a:t>Undergraduate Journal of Mathematical Modeling: One+ Two</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10</a:t>
            </a:r>
            <a:r>
              <a:rPr lang="en-US" dirty="0">
                <a:latin typeface="Times New Roman" panose="02020603050405020304" pitchFamily="18" charset="0"/>
                <a:cs typeface="Times New Roman" panose="02020603050405020304" pitchFamily="18" charset="0"/>
              </a:rPr>
              <a:t>(1), 8.</a:t>
            </a:r>
            <a:endParaRPr lang="en-GB" dirty="0">
              <a:latin typeface="Times New Roman" panose="02020603050405020304" pitchFamily="18" charset="0"/>
              <a:cs typeface="Times New Roman" panose="02020603050405020304" pitchFamily="18" charset="0"/>
            </a:endParaRPr>
          </a:p>
          <a:p>
            <a:pPr marL="0" indent="0">
              <a:buNone/>
            </a:pP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0026644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118</TotalTime>
  <Words>844</Words>
  <Application>Microsoft Office PowerPoint</Application>
  <PresentationFormat>Custom</PresentationFormat>
  <Paragraphs>84</Paragraphs>
  <Slides>9</Slides>
  <Notes>6</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Ion Boardroom</vt:lpstr>
      <vt:lpstr>Laboratory Presentation </vt:lpstr>
      <vt:lpstr>Introduction </vt:lpstr>
      <vt:lpstr>Importance of Understanding Acid-base Titration </vt:lpstr>
      <vt:lpstr>Apparatus</vt:lpstr>
      <vt:lpstr>Reagents </vt:lpstr>
      <vt:lpstr>Procedure</vt:lpstr>
      <vt:lpstr>Results</vt:lpstr>
      <vt:lpstr>The Concentration of Acetic Acid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Laboratory Presentation</dc:title>
  <dc:creator>hp</dc:creator>
  <cp:lastModifiedBy>Kevin</cp:lastModifiedBy>
  <cp:revision>9</cp:revision>
  <dcterms:created xsi:type="dcterms:W3CDTF">2021-05-29T13:00:55Z</dcterms:created>
  <dcterms:modified xsi:type="dcterms:W3CDTF">2021-05-31T18:01:47Z</dcterms:modified>
</cp:coreProperties>
</file>